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440" r:id="rId2"/>
    <p:sldId id="2463" r:id="rId3"/>
    <p:sldId id="2472" r:id="rId4"/>
    <p:sldId id="2458" r:id="rId5"/>
    <p:sldId id="2473" r:id="rId6"/>
    <p:sldId id="2475" r:id="rId7"/>
    <p:sldId id="2457" r:id="rId8"/>
    <p:sldId id="2580" r:id="rId9"/>
    <p:sldId id="2665" r:id="rId10"/>
    <p:sldId id="2563" r:id="rId11"/>
    <p:sldId id="2632" r:id="rId12"/>
    <p:sldId id="2666" r:id="rId13"/>
    <p:sldId id="2643" r:id="rId14"/>
    <p:sldId id="2565" r:id="rId15"/>
    <p:sldId id="2667" r:id="rId16"/>
    <p:sldId id="2634" r:id="rId17"/>
    <p:sldId id="2668" r:id="rId18"/>
    <p:sldId id="2644" r:id="rId19"/>
    <p:sldId id="2645" r:id="rId20"/>
    <p:sldId id="2646" r:id="rId21"/>
    <p:sldId id="2669" r:id="rId22"/>
    <p:sldId id="2670" r:id="rId23"/>
    <p:sldId id="2651" r:id="rId24"/>
    <p:sldId id="2647" r:id="rId25"/>
    <p:sldId id="2648" r:id="rId26"/>
    <p:sldId id="2650" r:id="rId27"/>
    <p:sldId id="2672" r:id="rId28"/>
    <p:sldId id="2671" r:id="rId29"/>
    <p:sldId id="2673" r:id="rId30"/>
    <p:sldId id="2674" r:id="rId31"/>
    <p:sldId id="2675" r:id="rId32"/>
    <p:sldId id="2679" r:id="rId33"/>
    <p:sldId id="2682" r:id="rId34"/>
    <p:sldId id="2680" r:id="rId35"/>
    <p:sldId id="2681" r:id="rId36"/>
    <p:sldId id="2664" r:id="rId37"/>
    <p:sldId id="2676" r:id="rId38"/>
    <p:sldId id="2677" r:id="rId39"/>
    <p:sldId id="2678" r:id="rId40"/>
    <p:sldId id="2502" r:id="rId4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54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pos="767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C5CF"/>
    <a:srgbClr val="71DEB0"/>
    <a:srgbClr val="35D6AA"/>
    <a:srgbClr val="03CFD9"/>
    <a:srgbClr val="00DDE8"/>
    <a:srgbClr val="9C4392"/>
    <a:srgbClr val="F8B600"/>
    <a:srgbClr val="009CDB"/>
    <a:srgbClr val="01C0DA"/>
    <a:srgbClr val="00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7" autoAdjust="0"/>
    <p:restoredTop sz="87162" autoAdjust="0"/>
  </p:normalViewPr>
  <p:slideViewPr>
    <p:cSldViewPr snapToGrid="0" snapToObjects="1">
      <p:cViewPr varScale="1">
        <p:scale>
          <a:sx n="37" d="100"/>
          <a:sy n="37" d="100"/>
        </p:scale>
        <p:origin x="248" y="760"/>
      </p:cViewPr>
      <p:guideLst>
        <p:guide orient="horz" pos="8136"/>
        <p:guide pos="14254"/>
        <p:guide pos="1078"/>
        <p:guide orient="horz" pos="504"/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12/23/22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7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 Semibold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6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3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7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65933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ti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12617587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15116224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4809685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7308322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9826138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4809685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7308322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9826138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7634042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7495643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8153902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12858832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17567474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3445261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8153902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12858832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7567474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3445261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183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12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56887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276729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1796571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237045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4" y="0"/>
            <a:ext cx="2437765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8207296" y="0"/>
            <a:ext cx="16170352" cy="13716000"/>
          </a:xfrm>
          <a:custGeom>
            <a:avLst/>
            <a:gdLst>
              <a:gd name="connsiteX0" fmla="*/ 0 w 16170352"/>
              <a:gd name="connsiteY0" fmla="*/ 0 h 13716000"/>
              <a:gd name="connsiteX1" fmla="*/ 7097554 w 16170352"/>
              <a:gd name="connsiteY1" fmla="*/ 0 h 13716000"/>
              <a:gd name="connsiteX2" fmla="*/ 7194481 w 16170352"/>
              <a:gd name="connsiteY2" fmla="*/ 0 h 13716000"/>
              <a:gd name="connsiteX3" fmla="*/ 16170352 w 16170352"/>
              <a:gd name="connsiteY3" fmla="*/ 0 h 13716000"/>
              <a:gd name="connsiteX4" fmla="*/ 16170352 w 16170352"/>
              <a:gd name="connsiteY4" fmla="*/ 13716000 h 13716000"/>
              <a:gd name="connsiteX5" fmla="*/ 14195106 w 16170352"/>
              <a:gd name="connsiteY5" fmla="*/ 13716000 h 13716000"/>
              <a:gd name="connsiteX6" fmla="*/ 7097554 w 16170352"/>
              <a:gd name="connsiteY6" fmla="*/ 13716000 h 13716000"/>
              <a:gd name="connsiteX7" fmla="*/ 7000628 w 16170352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70352" h="13716000">
                <a:moveTo>
                  <a:pt x="0" y="0"/>
                </a:moveTo>
                <a:lnTo>
                  <a:pt x="7097554" y="0"/>
                </a:lnTo>
                <a:lnTo>
                  <a:pt x="7194481" y="0"/>
                </a:lnTo>
                <a:lnTo>
                  <a:pt x="16170352" y="0"/>
                </a:lnTo>
                <a:lnTo>
                  <a:pt x="16170352" y="13716000"/>
                </a:lnTo>
                <a:lnTo>
                  <a:pt x="14195106" y="13716000"/>
                </a:lnTo>
                <a:lnTo>
                  <a:pt x="7097554" y="13716000"/>
                </a:lnTo>
                <a:lnTo>
                  <a:pt x="7000628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13679" y="1070517"/>
            <a:ext cx="4861932" cy="10259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5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273561" y="0"/>
            <a:ext cx="1010408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08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2188827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3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" y="6969006"/>
            <a:ext cx="24377649" cy="674699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30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38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430255" y="3385923"/>
            <a:ext cx="4677606" cy="8213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74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3590696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831920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6073145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344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9720380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59838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3456880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48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407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813768" y="12401230"/>
            <a:ext cx="8807512" cy="846826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>
              <a:lnSpc>
                <a:spcPts val="2730"/>
              </a:lnSpc>
            </a:pPr>
            <a:r>
              <a:rPr lang="id-ID" sz="2199" b="0" i="0" spc="100" baseline="0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www.companyname.com</a:t>
            </a:r>
          </a:p>
          <a:p>
            <a:pPr algn="ctr">
              <a:lnSpc>
                <a:spcPts val="2730"/>
              </a:lnSpc>
            </a:pPr>
            <a:r>
              <a:rPr lang="en-US" sz="1700" b="0" i="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© 2016 Startup theme. All Rights Reserved. </a:t>
            </a:r>
            <a:endParaRPr lang="id-ID" sz="1700" b="0" i="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92621" y="972829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1969556" y="1100416"/>
            <a:ext cx="1047328" cy="52305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199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‹N°›</a:t>
            </a:fld>
            <a:r>
              <a:rPr lang="id-ID" sz="2199" b="1" i="0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69" r:id="rId2"/>
    <p:sldLayoutId id="2147484173" r:id="rId3"/>
    <p:sldLayoutId id="2147484171" r:id="rId4"/>
    <p:sldLayoutId id="2147484174" r:id="rId5"/>
    <p:sldLayoutId id="2147484183" r:id="rId6"/>
    <p:sldLayoutId id="2147484182" r:id="rId7"/>
    <p:sldLayoutId id="2147484176" r:id="rId8"/>
    <p:sldLayoutId id="2147484179" r:id="rId9"/>
    <p:sldLayoutId id="2147484181" r:id="rId10"/>
    <p:sldLayoutId id="2147484177" r:id="rId11"/>
    <p:sldLayoutId id="2147484175" r:id="rId12"/>
    <p:sldLayoutId id="2147484087" r:id="rId13"/>
    <p:sldLayoutId id="2147484163" r:id="rId14"/>
    <p:sldLayoutId id="2147484172" r:id="rId15"/>
  </p:sldLayoutIdLst>
  <p:hf hdr="0" ftr="0" dt="0"/>
  <p:txStyles>
    <p:titleStyle>
      <a:lvl1pPr algn="l" defTabSz="182846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16" indent="-457116" algn="l" defTabSz="182846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49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1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80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399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813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4046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277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510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41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975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33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64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97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28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162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94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626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858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awpixel.com/image/438107/premium-image-football-alphabet-arm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perrin.com/english/2017/01/17/digital-workplace-fragmented-integrated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moyan.net/_detail/python/numpy_logo.svg?id=python:numpy_scipy_matplotlib" TargetMode="External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hyperlink" Target="http://api.si.lycee.ecmorlaix.fr/APprentissagePythonJupyter/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s://geo-python.github.io/2017/lessons/L5/pandas-overview.html" TargetMode="External"/><Relationship Id="rId15" Type="http://schemas.openxmlformats.org/officeDocument/2006/relationships/image" Target="../media/image14.png"/><Relationship Id="rId10" Type="http://schemas.openxmlformats.org/officeDocument/2006/relationships/hyperlink" Target="http://blog.gelin.ru/2017/06/matplotlib.html" TargetMode="External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-22309" y="0"/>
            <a:ext cx="24399958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1000"/>
                </a:srgbClr>
              </a:gs>
              <a:gs pos="33000">
                <a:srgbClr val="61BEE8">
                  <a:alpha val="71000"/>
                </a:srgbClr>
              </a:gs>
              <a:gs pos="0">
                <a:srgbClr val="0A6FD0">
                  <a:alpha val="27000"/>
                </a:srgbClr>
              </a:gs>
              <a:gs pos="86000">
                <a:srgbClr val="EEC9F7">
                  <a:alpha val="5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489936" y="6887230"/>
            <a:ext cx="19375501" cy="1955474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4000" spc="600" dirty="0">
              <a:solidFill>
                <a:schemeClr val="bg1">
                  <a:lumMod val="9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fr-FR" sz="4800" b="1" spc="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ea typeface="Open Sans Light" charset="0"/>
                <a:cs typeface="Aharoni" panose="02010803020104030203" pitchFamily="2" charset="-79"/>
              </a:rPr>
              <a:t>Etude de la faisabilité d’un moteur de Classification</a:t>
            </a:r>
            <a:endParaRPr lang="en-US" sz="4800" b="1" spc="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ea typeface="Open Sans Light" charset="0"/>
              <a:cs typeface="Aharoni" panose="02010803020104030203" pitchFamily="2" charset="-79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1D80E6-3720-33EF-124E-9B023D5344AE}"/>
              </a:ext>
            </a:extLst>
          </p:cNvPr>
          <p:cNvSpPr txBox="1"/>
          <p:nvPr/>
        </p:nvSpPr>
        <p:spPr>
          <a:xfrm>
            <a:off x="0" y="3198830"/>
            <a:ext cx="24399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Implémenter un Modèle de</a:t>
            </a:r>
          </a:p>
          <a:p>
            <a:pPr algn="ctr"/>
            <a:r>
              <a:rPr lang="fr-FR" sz="9600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Scoring</a:t>
            </a:r>
            <a:endParaRPr lang="fr-FR" sz="9600" dirty="0"/>
          </a:p>
        </p:txBody>
      </p:sp>
      <p:pic>
        <p:nvPicPr>
          <p:cNvPr id="3" name="Espace réservé pour une image  5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CE4D40DA-D2CE-9D07-3F4A-3E813370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>
          <a:xfrm>
            <a:off x="11075943" y="10426193"/>
            <a:ext cx="2203455" cy="22034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99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20439" y="5983568"/>
            <a:ext cx="23912944" cy="383457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Nettoyage des données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Exploratoire des données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3068" y="2565554"/>
            <a:ext cx="22264582" cy="332398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r>
              <a:rPr lang="fr-FR" sz="96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Nettoyage et Exploration des données</a:t>
            </a:r>
          </a:p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501879" y="4227547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80684" y="676656"/>
            <a:ext cx="20416281" cy="2157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700" b="1" spc="600" dirty="0" err="1">
                <a:latin typeface="+mj-lt"/>
                <a:ea typeface="+mj-ea"/>
                <a:cs typeface="+mj-cs"/>
              </a:rPr>
              <a:t>Netoyage</a:t>
            </a:r>
            <a:r>
              <a:rPr lang="en-US" sz="10700" b="1" spc="600" dirty="0">
                <a:latin typeface="+mj-lt"/>
                <a:ea typeface="+mj-ea"/>
                <a:cs typeface="+mj-cs"/>
              </a:rPr>
              <a:t> des </a:t>
            </a:r>
            <a:r>
              <a:rPr lang="en-US" sz="10700" b="1" spc="600" dirty="0" err="1">
                <a:latin typeface="+mj-lt"/>
                <a:ea typeface="+mj-ea"/>
                <a:cs typeface="+mj-cs"/>
              </a:rPr>
              <a:t>NaN</a:t>
            </a:r>
            <a:endParaRPr lang="en-US" sz="10700" b="1" spc="600" dirty="0">
              <a:latin typeface="+mj-lt"/>
              <a:ea typeface="+mj-ea"/>
              <a:cs typeface="+mj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3500"/>
            <a:ext cx="24377650" cy="9432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60" y="4846320"/>
            <a:ext cx="11224214" cy="786063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9BC51D7-34B9-760A-05E1-AE7668EA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24" y="5484794"/>
            <a:ext cx="8987958" cy="6583680"/>
          </a:xfrm>
          <a:prstGeom prst="rect">
            <a:avLst/>
          </a:prstGeom>
        </p:spPr>
      </p:pic>
      <p:sp>
        <p:nvSpPr>
          <p:cNvPr id="37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06240" y="4846320"/>
            <a:ext cx="11224214" cy="786063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FE6DD8-13BE-982E-59A9-8CDE2AA6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605" y="6095862"/>
            <a:ext cx="9946081" cy="53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984"/>
            <a:ext cx="24377647" cy="315191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6253480" y="70"/>
            <a:ext cx="8124170" cy="3152824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612381" y="-10612379"/>
            <a:ext cx="3152892" cy="2437765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875" y="1972"/>
            <a:ext cx="8604603" cy="3150922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99063" y="706320"/>
            <a:ext cx="14178907" cy="1797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477AB6-7E73-F941-2C9C-37AB7480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86" y="5573625"/>
            <a:ext cx="11648731" cy="49798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728DAF-DB78-8B82-415F-0FD3B0B62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3" b="4374"/>
          <a:stretch/>
        </p:blipFill>
        <p:spPr>
          <a:xfrm>
            <a:off x="12570503" y="5172151"/>
            <a:ext cx="11556502" cy="652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8522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942108" y="4671230"/>
            <a:ext cx="23912944" cy="262956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Univarié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Bivarié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51538" y="1182253"/>
            <a:ext cx="21319298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Analyse Exploratoire des Données</a:t>
            </a:r>
            <a:endParaRPr lang="en-US" sz="12000" b="1" spc="4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1385395" y="3756492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68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05481" y="-87773"/>
            <a:ext cx="699422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Univarié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06920E-1B04-9A22-EF77-DECD9A623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03" y="1696962"/>
            <a:ext cx="113792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932382-825F-0E94-4AE7-71E25464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217" y="513961"/>
            <a:ext cx="49784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5F6D5BE-1C14-E784-3D32-0B3607F1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880" y="5073261"/>
            <a:ext cx="8013700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EFB1DE3-649C-0E46-BF53-ABAE2E6B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2263" y="10038961"/>
            <a:ext cx="39370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A9B7BD8-B5CF-8D41-1CAD-B51D8EDE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47" y="6551106"/>
            <a:ext cx="12603542" cy="621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12694" y="-87773"/>
            <a:ext cx="697979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Bi-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ivarié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A58877-F3B7-B786-1EFA-513AEFFB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8" y="1672771"/>
            <a:ext cx="12780409" cy="621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39AB54-6FB0-A8A0-F5A6-8ABA426D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699" y="1582871"/>
            <a:ext cx="9245600" cy="607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7DC1F76-E090-23DC-0086-D95A0459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087" y="8318740"/>
            <a:ext cx="9138789" cy="46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719ADA1-05F8-7351-A5C9-4D5955C11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28" y="8753417"/>
            <a:ext cx="12168391" cy="416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3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3651534" y="444883"/>
            <a:ext cx="1735045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Features Engineering – Nouvelles features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EFA774-12C1-D304-83B0-C35B91421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2479271"/>
            <a:ext cx="12508599" cy="28838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EFFD29-2144-C829-6D8B-C018917ED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575" y="2638647"/>
            <a:ext cx="10803075" cy="93727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2A5718-4697-3418-9F6A-05B4868EC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0" t="71739" r="870" b="2630"/>
          <a:stretch/>
        </p:blipFill>
        <p:spPr>
          <a:xfrm>
            <a:off x="1286511" y="6338621"/>
            <a:ext cx="11189745" cy="17751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0498AC4-DC97-6537-141C-01C6DE84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12" y="8879617"/>
            <a:ext cx="10115581" cy="37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8522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942108" y="4671230"/>
            <a:ext cx="23912944" cy="53380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Baseline Model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Test Différents Modèles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Optimisation Hyperparamètre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Evaluation des Modèles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51538" y="1182253"/>
            <a:ext cx="21319298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Modélisation</a:t>
            </a:r>
            <a:endParaRPr lang="en-US" sz="12000" b="1" spc="4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1385395" y="3756492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26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7156628" y="444883"/>
            <a:ext cx="10340267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Pipeline de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Modélisation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9EA242-4828-F5F8-28D3-A6C90BA5F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46" y="1762839"/>
            <a:ext cx="20960862" cy="110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5760173" y="480052"/>
            <a:ext cx="11578258" cy="104644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Baseline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529876-F739-E0B5-80CF-A307B756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440" y="3294184"/>
            <a:ext cx="11113477" cy="86253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38A731-1B6A-17F5-2049-DB7F6239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0" y="5574086"/>
            <a:ext cx="8486123" cy="34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3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2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78994" y="900052"/>
            <a:ext cx="3742628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Contexte</a:t>
            </a:r>
          </a:p>
          <a:p>
            <a:pPr algn="ctr"/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08505" y="3623671"/>
            <a:ext cx="13883605" cy="908575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/>
              <a:t>L’entreprise souhaite mettre en œuvre un outil de scoring crédit pour calculer la probabilité qu’un client rembourse son crédit, puis classifie le client en </a:t>
            </a:r>
            <a:r>
              <a:rPr lang="fr-FR" sz="3600" b="1" dirty="0"/>
              <a:t>Défaut</a:t>
            </a:r>
            <a:r>
              <a:rPr lang="fr-FR" sz="3600" dirty="0"/>
              <a:t>(D - classe 1) ou </a:t>
            </a:r>
            <a:r>
              <a:rPr lang="fr-FR" sz="3600" b="1" dirty="0"/>
              <a:t>Non-Défaut</a:t>
            </a:r>
            <a:r>
              <a:rPr lang="fr-FR" sz="3600" dirty="0"/>
              <a:t> (ND - Classe 0). </a:t>
            </a:r>
          </a:p>
          <a:p>
            <a:pPr algn="l"/>
            <a:endParaRPr lang="fr-FR" sz="3600" dirty="0"/>
          </a:p>
          <a:p>
            <a:pPr algn="l"/>
            <a:r>
              <a:rPr lang="fr-FR" sz="3600" dirty="0"/>
              <a:t>Elle souhaite donc développer un algorithme de classification en s’appuyant sur des sources de données variées (données comportementales, données provenant d'autres institutions financières, etc.).</a:t>
            </a:r>
          </a:p>
          <a:p>
            <a:pPr algn="l"/>
            <a:endParaRPr lang="fr-FR" sz="28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fr-FR" sz="3600" dirty="0"/>
              <a:t>Elle fait donc appel à nous pour étudier la faisabilité d'un </a:t>
            </a:r>
            <a:r>
              <a:rPr lang="fr-FR" sz="3600" b="1" dirty="0"/>
              <a:t>moteur de classification des articles </a:t>
            </a:r>
            <a:r>
              <a:rPr lang="fr-FR" sz="3600" dirty="0"/>
              <a:t>en différentes catégories, avec un niveau de précision suffisant.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703147" y="226186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E010EABF-09F5-3409-ECC2-0EACB82B195C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2" r="15882"/>
          <a:stretch/>
        </p:blipFill>
        <p:spPr>
          <a:xfrm>
            <a:off x="14235297" y="-1"/>
            <a:ext cx="10142353" cy="13716001"/>
          </a:xfrm>
        </p:spPr>
      </p:pic>
    </p:spTree>
    <p:extLst>
      <p:ext uri="{BB962C8B-B14F-4D97-AF65-F5344CB8AC3E}">
        <p14:creationId xmlns:p14="http://schemas.microsoft.com/office/powerpoint/2010/main" val="8583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4754317" y="444883"/>
            <a:ext cx="151449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Entraînement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differents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3A3A33-71C3-A2D7-4714-61CD1C37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71" y="1903180"/>
            <a:ext cx="22809047" cy="5994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9FC7C2-A006-8540-5CAE-D3879842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36" y="8062669"/>
            <a:ext cx="15762518" cy="49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4754317" y="444883"/>
            <a:ext cx="151449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Entraînement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differents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E39E1F-4DE5-D1AB-A1D9-CEE94A21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95" y="2157640"/>
            <a:ext cx="22944145" cy="1111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4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4754317" y="444883"/>
            <a:ext cx="151449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Entraînement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differents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383E10A-FE9D-7701-F18B-3E284B4A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426677"/>
            <a:ext cx="21208820" cy="108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9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5374129" y="444883"/>
            <a:ext cx="13905281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Evaluation des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entrainés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9C53C0-6AA7-A5B8-00A8-1B0582BB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584" y="2863361"/>
            <a:ext cx="17670192" cy="78984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3C1D9D-CB0E-499B-2679-7B6C2403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41" y="2863361"/>
            <a:ext cx="4139165" cy="86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6039414" y="444883"/>
            <a:ext cx="12574725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Gestion du </a:t>
            </a:r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problème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déséquilibre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classes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3591BE5-F481-F317-B642-B0ED2903F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2616"/>
          <a:stretch/>
        </p:blipFill>
        <p:spPr bwMode="auto">
          <a:xfrm>
            <a:off x="1822571" y="7315201"/>
            <a:ext cx="19782937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F674874C-6816-FB12-7C72-4439E8E3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9" y="1892300"/>
            <a:ext cx="8013700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4BAC8AB-3FE6-8754-2357-59EF53C3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394" y="2888904"/>
            <a:ext cx="13217078" cy="2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8FB4B0-DB28-2977-E9D1-EAECE5F4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425" y="2772019"/>
            <a:ext cx="19380799" cy="8171961"/>
          </a:xfrm>
          <a:prstGeom prst="rect">
            <a:avLst/>
          </a:prstGeom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0738F385-6FF6-FEB0-2728-22FE3F72079E}"/>
              </a:ext>
            </a:extLst>
          </p:cNvPr>
          <p:cNvSpPr txBox="1"/>
          <p:nvPr/>
        </p:nvSpPr>
        <p:spPr>
          <a:xfrm>
            <a:off x="6039414" y="444883"/>
            <a:ext cx="12574725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Gestion du </a:t>
            </a:r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problème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déséquilibre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classes</a:t>
            </a:r>
          </a:p>
        </p:txBody>
      </p:sp>
    </p:spTree>
    <p:extLst>
      <p:ext uri="{BB962C8B-B14F-4D97-AF65-F5344CB8AC3E}">
        <p14:creationId xmlns:p14="http://schemas.microsoft.com/office/powerpoint/2010/main" val="192303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7722500" y="444883"/>
            <a:ext cx="9208547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Optimisation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Hyperparamètres</a:t>
            </a:r>
            <a:endParaRPr lang="en-US" sz="4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2203E74-5421-52B9-D7FA-1BEA10FD0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33" y="1983837"/>
            <a:ext cx="11410509" cy="108573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3787561-9B65-5941-6CF8-2B34FC39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578" y="4225257"/>
            <a:ext cx="9832252" cy="58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9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7722500" y="444883"/>
            <a:ext cx="9208547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Optimisation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Hyperparamètres</a:t>
            </a:r>
            <a:endParaRPr lang="en-US" sz="4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8FAF76-AF11-EB57-5B87-AD1E11F9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9" y="1843161"/>
            <a:ext cx="11233642" cy="108573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90D8EC-BDBB-F604-1AAA-7C67E2C8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584" y="3799112"/>
            <a:ext cx="11863107" cy="694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7722500" y="444883"/>
            <a:ext cx="9208547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Optimisation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Hyperparamètres</a:t>
            </a:r>
            <a:endParaRPr lang="en-US" sz="4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906A700-C6C1-F596-83F3-9F08709E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1809"/>
            <a:ext cx="23973852" cy="987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2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7441346" y="231603"/>
            <a:ext cx="6679136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Courbes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d’Apprentissage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E301381-166E-F79E-24F8-52746B336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799" y="847156"/>
            <a:ext cx="8373270" cy="433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15D4635-A562-D93E-78BD-7357C2634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45" y="4885114"/>
            <a:ext cx="7830735" cy="39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BF0B4171-15B7-712D-660F-C7E35256A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05" y="9426412"/>
            <a:ext cx="77978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78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132" y="6969007"/>
            <a:ext cx="24377650" cy="6777745"/>
          </a:xfrm>
          <a:prstGeom prst="rect">
            <a:avLst/>
          </a:prstGeom>
          <a:gradFill flip="none" rotWithShape="1">
            <a:gsLst>
              <a:gs pos="49000">
                <a:schemeClr val="accent4">
                  <a:alpha val="51000"/>
                </a:schemeClr>
              </a:gs>
              <a:gs pos="87000">
                <a:schemeClr val="accent6">
                  <a:alpha val="56000"/>
                </a:schemeClr>
              </a:gs>
              <a:gs pos="15000">
                <a:schemeClr val="accent1">
                  <a:alpha val="45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81091" y="1263600"/>
            <a:ext cx="327429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Mission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958882" y="3201938"/>
            <a:ext cx="22459886" cy="26239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3600" dirty="0"/>
              <a:t>Notre </a:t>
            </a:r>
            <a:r>
              <a:rPr lang="fr-FR" sz="3600" b="1" dirty="0"/>
              <a:t>objectif</a:t>
            </a:r>
            <a:r>
              <a:rPr lang="fr-FR" sz="3600" dirty="0"/>
              <a:t> est d'utiliser ces données financières et socio-économiques historiques pour prédire si un client donné sera en mesure de rembourser le prêt accordé. Il s'agit d'une tâche de </a:t>
            </a:r>
            <a:r>
              <a:rPr lang="fr-FR" sz="3600" b="1" dirty="0"/>
              <a:t>classification supervisée binaire .</a:t>
            </a:r>
            <a:endParaRPr lang="fr-FR" sz="36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9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ce réservé pour une image 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CAD151-DCDF-4324-0659-65E30D922566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663" b="13663"/>
          <a:stretch>
            <a:fillRect/>
          </a:stretch>
        </p:blipFill>
        <p:spPr>
          <a:xfrm>
            <a:off x="30163" y="6858000"/>
            <a:ext cx="24377650" cy="8402638"/>
          </a:xfrm>
        </p:spPr>
      </p:pic>
    </p:spTree>
    <p:extLst>
      <p:ext uri="{BB962C8B-B14F-4D97-AF65-F5344CB8AC3E}">
        <p14:creationId xmlns:p14="http://schemas.microsoft.com/office/powerpoint/2010/main" val="15111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5191448" y="1532865"/>
            <a:ext cx="13218747" cy="1231106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Optimisation du modèle d'un point de vue métier </a:t>
            </a:r>
          </a:p>
          <a:p>
            <a:pPr algn="ctr"/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(fonction coût métier</a:t>
            </a:r>
            <a:r>
              <a:rPr lang="fr-FR" sz="2000" b="0" i="0" dirty="0">
                <a:solidFill>
                  <a:srgbClr val="0000FF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C31FB5B-DA87-4BD8-D247-8D9424AD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" y="3509335"/>
            <a:ext cx="10051856" cy="933936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29EA4C2-838D-280F-02C0-038102D6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897" y="2858299"/>
            <a:ext cx="13218747" cy="60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ED7E702-4088-5C68-3A25-51BE8803B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120" y="9656902"/>
            <a:ext cx="9769298" cy="28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0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6605688" y="1532865"/>
            <a:ext cx="10390280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Sauvegarde du Modèle sous avec Pickle</a:t>
            </a:r>
            <a:endParaRPr lang="en-US" sz="4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7918BB-A4A1-2D29-E98D-57055FCBF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" b="4253"/>
          <a:stretch/>
        </p:blipFill>
        <p:spPr>
          <a:xfrm>
            <a:off x="4214695" y="2745113"/>
            <a:ext cx="14595232" cy="97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8728326" y="1251511"/>
            <a:ext cx="6920997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 </a:t>
            </a:r>
            <a:r>
              <a:rPr lang="fr-FR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Tracking</a:t>
            </a:r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MlFlow</a:t>
            </a:r>
            <a:endParaRPr lang="en-US" sz="4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D295176-C52D-1134-549A-67C45676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21" y="3259118"/>
            <a:ext cx="11387040" cy="95309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6284252-3F5A-FE40-B9B8-1083FBB1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797" y="5249351"/>
            <a:ext cx="9824217" cy="54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0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8728326" y="1251511"/>
            <a:ext cx="6920997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 </a:t>
            </a:r>
            <a:r>
              <a:rPr lang="fr-FR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Tracking</a:t>
            </a:r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MlFlow</a:t>
            </a:r>
            <a:endParaRPr lang="en-US" sz="4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61E8C6-36E4-FE5D-DF70-90DC44D7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518"/>
            <a:ext cx="13091329" cy="92759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F6918F-B1A1-F5A5-A269-1002F3B21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483" y="3650799"/>
            <a:ext cx="11028927" cy="18861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07ED18-7124-7653-1F4A-F1366AA0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8723" y="6805696"/>
            <a:ext cx="10948167" cy="16237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FAA3D5-8322-68D4-AB76-7FBF65251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4951" y="10039923"/>
            <a:ext cx="9494569" cy="16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0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8728326" y="1251511"/>
            <a:ext cx="6920997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 </a:t>
            </a:r>
            <a:r>
              <a:rPr lang="fr-FR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Tracking</a:t>
            </a:r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MlFlow</a:t>
            </a:r>
            <a:endParaRPr lang="en-US" sz="4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097519-B20F-8CAE-0096-E7B641DA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13" y="3015230"/>
            <a:ext cx="17404857" cy="90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8728326" y="1251511"/>
            <a:ext cx="6920997" cy="61555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 </a:t>
            </a:r>
            <a:r>
              <a:rPr lang="fr-FR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Tracking</a:t>
            </a:r>
            <a:r>
              <a:rPr lang="fr-FR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MlFlow</a:t>
            </a:r>
            <a:endParaRPr lang="en-US" sz="4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EB02BF3-D4CF-8ED4-A65A-CB97EFEE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87" y="4325815"/>
            <a:ext cx="21364279" cy="769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5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9817808" y="17637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4056402" y="331299"/>
            <a:ext cx="1356332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Dashboard –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Streamlit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&amp;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Heroku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FA9E9E-2860-C625-A28A-68435258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60" y="3200404"/>
            <a:ext cx="19414774" cy="87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0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1506555" y="172861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8D61EFC8-2AA8-F5C2-5BB8-67AE7E7D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2" y="3232340"/>
            <a:ext cx="17514277" cy="9451397"/>
          </a:xfrm>
          <a:prstGeom prst="rect">
            <a:avLst/>
          </a:prstGeom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C863DA53-6A33-8184-D3C4-601E0A84C34D}"/>
              </a:ext>
            </a:extLst>
          </p:cNvPr>
          <p:cNvSpPr txBox="1"/>
          <p:nvPr/>
        </p:nvSpPr>
        <p:spPr>
          <a:xfrm>
            <a:off x="5407161" y="295221"/>
            <a:ext cx="1356332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Dashboard –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Streamlit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&amp;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Heroku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62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1892793" y="17637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A5F3319-1F8A-07C2-1D76-2292F8CC5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93" y="2736564"/>
            <a:ext cx="18885877" cy="9321783"/>
          </a:xfrm>
          <a:prstGeom prst="rect">
            <a:avLst/>
          </a:prstGeom>
        </p:spPr>
      </p:pic>
      <p:sp>
        <p:nvSpPr>
          <p:cNvPr id="4" name="TextBox 28">
            <a:extLst>
              <a:ext uri="{FF2B5EF4-FFF2-40B4-BE49-F238E27FC236}">
                <a16:creationId xmlns:a16="http://schemas.microsoft.com/office/drawing/2014/main" id="{27B9DA18-0618-C674-F113-A6AD570B63BC}"/>
              </a:ext>
            </a:extLst>
          </p:cNvPr>
          <p:cNvSpPr txBox="1"/>
          <p:nvPr/>
        </p:nvSpPr>
        <p:spPr>
          <a:xfrm>
            <a:off x="5407161" y="295221"/>
            <a:ext cx="1356332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Dashboard –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Streamlit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&amp;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Heroku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9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9817808" y="17637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5614616" y="331299"/>
            <a:ext cx="10446899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Git – Versioning du Code 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6D505C1-03DF-A32C-5A37-A85172805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88" y="2082274"/>
            <a:ext cx="11400058" cy="534880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D077DFF-3FE8-7DF4-B728-AF021C92C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630" y="6762039"/>
            <a:ext cx="20835153" cy="68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9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376318" y="4388825"/>
            <a:ext cx="10146817" cy="8955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Problématique et Présentation du Jeu de données 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85013" y="6816228"/>
            <a:ext cx="7697877" cy="8909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Nettoyage</a:t>
            </a:r>
            <a:r>
              <a:rPr lang="fr-FR" b="1" dirty="0"/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et Exploration des données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33952" y="152697"/>
            <a:ext cx="717549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Pistes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Envisagées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39428" y="1443916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731267" y="8895387"/>
            <a:ext cx="1118255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762829" y="3706246"/>
            <a:ext cx="1036960" cy="2308324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731267" y="6383098"/>
            <a:ext cx="1036960" cy="2308324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5" name="TextBox 51">
            <a:extLst>
              <a:ext uri="{FF2B5EF4-FFF2-40B4-BE49-F238E27FC236}">
                <a16:creationId xmlns:a16="http://schemas.microsoft.com/office/drawing/2014/main" id="{105EB30F-00F7-4EA2-04AE-DD334A1F9CDF}"/>
              </a:ext>
            </a:extLst>
          </p:cNvPr>
          <p:cNvSpPr txBox="1"/>
          <p:nvPr/>
        </p:nvSpPr>
        <p:spPr>
          <a:xfrm>
            <a:off x="880198" y="1722614"/>
            <a:ext cx="8774453" cy="8955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Bien plus qu’une analyse des catégories ….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C387A8-36C0-4EB7-ECAA-685D57214B2F}"/>
              </a:ext>
            </a:extLst>
          </p:cNvPr>
          <p:cNvSpPr txBox="1"/>
          <p:nvPr/>
        </p:nvSpPr>
        <p:spPr>
          <a:xfrm>
            <a:off x="3689641" y="11827733"/>
            <a:ext cx="19666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u="none" strike="noStrike" dirty="0">
                <a:solidFill>
                  <a:srgbClr val="271A38"/>
                </a:solidFill>
                <a:effectLst/>
                <a:latin typeface="Inter"/>
              </a:rPr>
              <a:t>Modélisation et Optimisation des Hyperparamètres</a:t>
            </a: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9B18AA44-33BF-9C85-8AAE-94279074A4D2}"/>
              </a:ext>
            </a:extLst>
          </p:cNvPr>
          <p:cNvSpPr txBox="1"/>
          <p:nvPr/>
        </p:nvSpPr>
        <p:spPr>
          <a:xfrm>
            <a:off x="1722181" y="11203711"/>
            <a:ext cx="1118255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C9D916-7B01-844B-584B-3E463BAA1784}"/>
              </a:ext>
            </a:extLst>
          </p:cNvPr>
          <p:cNvSpPr txBox="1"/>
          <p:nvPr/>
        </p:nvSpPr>
        <p:spPr>
          <a:xfrm>
            <a:off x="3685013" y="9605873"/>
            <a:ext cx="1800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u="none" strike="noStrike" dirty="0">
                <a:solidFill>
                  <a:srgbClr val="271A38"/>
                </a:solidFill>
                <a:effectLst/>
                <a:latin typeface="Inter"/>
              </a:rPr>
              <a:t>Prétraitement  des données pour obtenir un jeu de données exploitable</a:t>
            </a:r>
          </a:p>
        </p:txBody>
      </p:sp>
    </p:spTree>
    <p:extLst>
      <p:ext uri="{BB962C8B-B14F-4D97-AF65-F5344CB8AC3E}">
        <p14:creationId xmlns:p14="http://schemas.microsoft.com/office/powerpoint/2010/main" val="39654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8825" y="-1"/>
            <a:ext cx="12188825" cy="1371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4102" y="4707892"/>
            <a:ext cx="8202566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MERCI POUR VOTRE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ATTENTTION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0972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58968" y="11023789"/>
            <a:ext cx="4641014" cy="8812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1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Aspiring Data Scientist</a:t>
            </a:r>
          </a:p>
        </p:txBody>
      </p:sp>
      <p:sp>
        <p:nvSpPr>
          <p:cNvPr id="32" name="Shape 2527"/>
          <p:cNvSpPr/>
          <p:nvPr/>
        </p:nvSpPr>
        <p:spPr>
          <a:xfrm>
            <a:off x="5286709" y="7551584"/>
            <a:ext cx="1175037" cy="1175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" name="Espace réservé pour une image  4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3882AB2C-4DAE-8DE2-02C5-68DB11C9E965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r="7463"/>
          <a:stretch>
            <a:fillRect/>
          </a:stretch>
        </p:blipFill>
        <p:spPr/>
      </p:pic>
      <p:sp>
        <p:nvSpPr>
          <p:cNvPr id="15" name="TextBox 61">
            <a:extLst>
              <a:ext uri="{FF2B5EF4-FFF2-40B4-BE49-F238E27FC236}">
                <a16:creationId xmlns:a16="http://schemas.microsoft.com/office/drawing/2014/main" id="{8E950640-B8C3-A82F-3F8D-624607E858E1}"/>
              </a:ext>
            </a:extLst>
          </p:cNvPr>
          <p:cNvSpPr txBox="1"/>
          <p:nvPr/>
        </p:nvSpPr>
        <p:spPr>
          <a:xfrm>
            <a:off x="1437973" y="9979111"/>
            <a:ext cx="943482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Thomas AWOUNFOUET</a:t>
            </a:r>
          </a:p>
        </p:txBody>
      </p:sp>
    </p:spTree>
    <p:extLst>
      <p:ext uri="{BB962C8B-B14F-4D97-AF65-F5344CB8AC3E}">
        <p14:creationId xmlns:p14="http://schemas.microsoft.com/office/powerpoint/2010/main" val="17294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5833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35833" y="3801165"/>
            <a:ext cx="23912944" cy="549657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Mettre en place et évaluer un modèle de Machine Learning classification binaire pour prédire si un demandeur de crédit sera en défaut de paiement ou non.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2584" y="977253"/>
            <a:ext cx="10246331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Problématique</a:t>
            </a:r>
            <a:endParaRPr lang="en-US" sz="12000" b="1" spc="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165375" y="3362886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space réservé pour une image  5">
            <a:extLst>
              <a:ext uri="{FF2B5EF4-FFF2-40B4-BE49-F238E27FC236}">
                <a16:creationId xmlns:a16="http://schemas.microsoft.com/office/drawing/2014/main" id="{3A7CDCD6-C27C-D528-CA96-2819783E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r="2889"/>
          <a:stretch/>
        </p:blipFill>
        <p:spPr>
          <a:xfrm>
            <a:off x="9672648" y="9831421"/>
            <a:ext cx="3555118" cy="34884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42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-1"/>
            <a:ext cx="16170352" cy="13716001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868" y="5263462"/>
            <a:ext cx="8868390" cy="3189078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</a:t>
            </a:r>
          </a:p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de Travail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30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61437D6-AEBF-8A81-32E3-5D0AFA5F505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49" r="10749"/>
          <a:stretch>
            <a:fillRect/>
          </a:stretch>
        </p:blipFill>
        <p:spPr>
          <a:xfrm>
            <a:off x="8428970" y="-1"/>
            <a:ext cx="16170352" cy="13716001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EBE369-6C86-6C76-A8D1-ABDF39CF45E3}"/>
              </a:ext>
            </a:extLst>
          </p:cNvPr>
          <p:cNvSpPr txBox="1"/>
          <p:nvPr/>
        </p:nvSpPr>
        <p:spPr>
          <a:xfrm>
            <a:off x="8428970" y="13716000"/>
            <a:ext cx="16170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www.duperrin.com/english/2017/01/17/digital-workplace-fragmented-integrated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-sa/3.0/"/>
              </a:rPr>
              <a:t>CC BY-SA-NC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205919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51972" y="1263600"/>
            <a:ext cx="953254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 de Travail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9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C0C5C9-FED9-2EC2-8A5B-413B3BCB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334" y="6375953"/>
            <a:ext cx="2395487" cy="2395487"/>
          </a:xfrm>
          <a:prstGeom prst="rect">
            <a:avLst/>
          </a:prstGeom>
        </p:spPr>
      </p:pic>
      <p:pic>
        <p:nvPicPr>
          <p:cNvPr id="7" name="Image 6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0E838084-5021-6F80-9E5E-FFA98C023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57170" y="5531920"/>
            <a:ext cx="3784600" cy="22225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DA30F1A-487D-0293-0BDA-0BBE870D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42067" y="3110609"/>
            <a:ext cx="4499703" cy="1781293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E46FB3-9BA6-FD22-FE32-7CFDB482E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063974" y="8993473"/>
            <a:ext cx="5690815" cy="1043316"/>
          </a:xfrm>
          <a:prstGeom prst="rect">
            <a:avLst/>
          </a:prstGeom>
        </p:spPr>
      </p:pic>
      <p:pic>
        <p:nvPicPr>
          <p:cNvPr id="1026" name="Picture 2" descr="seaborn: statistical data visualization — seaborn 0.11.2 documentation">
            <a:extLst>
              <a:ext uri="{FF2B5EF4-FFF2-40B4-BE49-F238E27FC236}">
                <a16:creationId xmlns:a16="http://schemas.microsoft.com/office/drawing/2014/main" id="{4CACBCED-2EFA-81B2-83FC-361003F0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81" y="11575335"/>
            <a:ext cx="533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A5341EC-AA12-916C-12A0-D3594A7F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928" y="6156732"/>
            <a:ext cx="3886200" cy="20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164FB8-F59A-4532-09EF-A688EAC7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08" y="6632505"/>
            <a:ext cx="1882383" cy="18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elcome to LightGBM's documentation! — LightGBM 3.3.2 documentation">
            <a:extLst>
              <a:ext uri="{FF2B5EF4-FFF2-40B4-BE49-F238E27FC236}">
                <a16:creationId xmlns:a16="http://schemas.microsoft.com/office/drawing/2014/main" id="{32120AB1-8237-FDF5-D524-B1CF8D4A5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892" y="10310438"/>
            <a:ext cx="4602291" cy="1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 star des algorithmes de ML : XGBoost - datacorner par Benoit Cayla">
            <a:extLst>
              <a:ext uri="{FF2B5EF4-FFF2-40B4-BE49-F238E27FC236}">
                <a16:creationId xmlns:a16="http://schemas.microsoft.com/office/drawing/2014/main" id="{AA0A72EA-E822-8D39-45A1-F4FF7024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738" y="3335554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reamlit Web App | Build Web Applications using Streamlit">
            <a:extLst>
              <a:ext uri="{FF2B5EF4-FFF2-40B4-BE49-F238E27FC236}">
                <a16:creationId xmlns:a16="http://schemas.microsoft.com/office/drawing/2014/main" id="{8C5FD241-8638-7C2B-B27C-C30D5BE3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7695" y="6995874"/>
            <a:ext cx="3949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lesforce Heroku Reviews 2022: Details, Pricing, &amp; Features | G2">
            <a:extLst>
              <a:ext uri="{FF2B5EF4-FFF2-40B4-BE49-F238E27FC236}">
                <a16:creationId xmlns:a16="http://schemas.microsoft.com/office/drawing/2014/main" id="{19729824-61E2-778B-7118-F4059442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671" y="10039892"/>
            <a:ext cx="4997512" cy="262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ask (framework) — Wikipédia">
            <a:extLst>
              <a:ext uri="{FF2B5EF4-FFF2-40B4-BE49-F238E27FC236}">
                <a16:creationId xmlns:a16="http://schemas.microsoft.com/office/drawing/2014/main" id="{806A1609-DC3D-9BB2-0FDC-C1631F903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191" y="2715741"/>
            <a:ext cx="3756902" cy="146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otre expertise Django Python à votre service| Ubidreams">
            <a:extLst>
              <a:ext uri="{FF2B5EF4-FFF2-40B4-BE49-F238E27FC236}">
                <a16:creationId xmlns:a16="http://schemas.microsoft.com/office/drawing/2014/main" id="{E8AF77A0-B0B7-064C-C55A-03925FE3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193" y="4408726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-32657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fr-FR" dirty="0"/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4134431" y="582573"/>
            <a:ext cx="16102436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Présentation</a:t>
            </a:r>
            <a:r>
              <a:rPr lang="en-US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du Jeu de </a:t>
            </a:r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FEF717-3DDD-7B4B-45F7-42C464B0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79" y="2121133"/>
            <a:ext cx="19166491" cy="115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-32657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fr-FR" dirty="0"/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4134431" y="582573"/>
            <a:ext cx="16102436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Présentation</a:t>
            </a:r>
            <a:r>
              <a:rPr lang="en-US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du Jeu de </a:t>
            </a:r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A600300-E7EF-4B85-741E-5FFE673C6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06" b="5398"/>
          <a:stretch/>
        </p:blipFill>
        <p:spPr>
          <a:xfrm>
            <a:off x="5644783" y="2121133"/>
            <a:ext cx="12414967" cy="341405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13B691-4971-C4DA-B4C4-B8BCF07E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89" y="6858000"/>
            <a:ext cx="7156817" cy="633321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8C6F8D7-A8C0-4DE8-C316-F0AB1F2DB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649" y="6858000"/>
            <a:ext cx="7320559" cy="644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0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Default Theme">
  <a:themeElements>
    <a:clrScheme name="Startup Company Gradient Light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09CDA"/>
      </a:accent1>
      <a:accent2>
        <a:srgbClr val="00B4D9"/>
      </a:accent2>
      <a:accent3>
        <a:srgbClr val="3BC9DF"/>
      </a:accent3>
      <a:accent4>
        <a:srgbClr val="4BD9E1"/>
      </a:accent4>
      <a:accent5>
        <a:srgbClr val="6DDFE7"/>
      </a:accent5>
      <a:accent6>
        <a:srgbClr val="A6E8EC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39933</TotalTime>
  <Words>464</Words>
  <Application>Microsoft Macintosh PowerPoint</Application>
  <PresentationFormat>Personnalisé</PresentationFormat>
  <Paragraphs>136</Paragraphs>
  <Slides>40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4" baseType="lpstr">
      <vt:lpstr>Abadi</vt:lpstr>
      <vt:lpstr>Aharoni</vt:lpstr>
      <vt:lpstr>Arial</vt:lpstr>
      <vt:lpstr>Calibri</vt:lpstr>
      <vt:lpstr>Helvetica Neue</vt:lpstr>
      <vt:lpstr>Inter</vt:lpstr>
      <vt:lpstr>Lato</vt:lpstr>
      <vt:lpstr>Lato Light</vt:lpstr>
      <vt:lpstr>Montserrat Hairline</vt:lpstr>
      <vt:lpstr>Open Sans</vt:lpstr>
      <vt:lpstr>Open Sans Light</vt:lpstr>
      <vt:lpstr>Open Sans Semibold</vt:lpstr>
      <vt:lpstr>Wingdings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</dc:title>
  <dc:subject/>
  <dc:creator>Slidepro Design</dc:creator>
  <cp:keywords/>
  <dc:description/>
  <cp:lastModifiedBy>Thomas's Awf Notes</cp:lastModifiedBy>
  <cp:revision>6834</cp:revision>
  <dcterms:created xsi:type="dcterms:W3CDTF">2014-11-12T21:47:38Z</dcterms:created>
  <dcterms:modified xsi:type="dcterms:W3CDTF">2022-12-23T03:35:23Z</dcterms:modified>
  <cp:category/>
</cp:coreProperties>
</file>